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Roboto" panose="02000000000000000000" pitchFamily="2" charset="0"/>
      <p:regular r:id="rId13"/>
      <p:bold r:id="rId14"/>
    </p:embeddedFont>
    <p:embeddedFont>
      <p:font typeface="Roboto Slab"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1" d="100"/>
          <a:sy n="81" d="100"/>
        </p:scale>
        <p:origin x="101" y="62"/>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33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175629"/>
            <a:ext cx="6954679"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Uber Trip Analysis Report</a:t>
            </a:r>
            <a:endParaRPr lang="en-US" sz="4450" dirty="0"/>
          </a:p>
        </p:txBody>
      </p:sp>
      <p:sp>
        <p:nvSpPr>
          <p:cNvPr id="4" name="Text 1"/>
          <p:cNvSpPr/>
          <p:nvPr/>
        </p:nvSpPr>
        <p:spPr>
          <a:xfrm>
            <a:off x="793790" y="3224570"/>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 This report provides a detailed analysis of insights gathered from the Uber trip data dashboard Created Using power BI. It aims to deliver a comprehensive understanding of key trends, opportunities, and actionable recommendations to optimize Uber's operations, enhance customer satisfaction, and drive revenue growth. The analysis focuses on booking patterns, payment preferences, trip efficiency, and customer behavior.</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68307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Conclusion</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The dashboard reveals several growth opportunities, especially in enhancing digital payment adoption, expanding nighttime services, and optimizing fleet management during peak hours. These insights, if strategically implemented, can boost customer satisfaction, operational efficiency, and overall revenue.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864525"/>
            <a:ext cx="6954679"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Uber Trip Analysis Report</a:t>
            </a:r>
            <a:endParaRPr lang="en-US" sz="4450" dirty="0"/>
          </a:p>
        </p:txBody>
      </p:sp>
      <p:sp>
        <p:nvSpPr>
          <p:cNvPr id="4" name="Text 1"/>
          <p:cNvSpPr/>
          <p:nvPr/>
        </p:nvSpPr>
        <p:spPr>
          <a:xfrm>
            <a:off x="6280190" y="3913465"/>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This report evaluates trip data from Uber's operations, focusing on key metrics such as booking trends, payment preferences, trip efficiency, and customer behavior. The goal is to identify actionable insights for optimizing operations, enhancing customer satisfaction, and increasing revenue.</a:t>
            </a:r>
            <a:endParaRPr lang="en-US" sz="1750" dirty="0"/>
          </a:p>
        </p:txBody>
      </p:sp>
      <p:sp>
        <p:nvSpPr>
          <p:cNvPr id="5" name="Rectangle 4">
            <a:extLst>
              <a:ext uri="{FF2B5EF4-FFF2-40B4-BE49-F238E27FC236}">
                <a16:creationId xmlns:a16="http://schemas.microsoft.com/office/drawing/2014/main" id="{E2677D17-40F5-9848-35DB-CD693B441192}"/>
              </a:ext>
            </a:extLst>
          </p:cNvPr>
          <p:cNvSpPr/>
          <p:nvPr/>
        </p:nvSpPr>
        <p:spPr>
          <a:xfrm>
            <a:off x="5948313" y="7614404"/>
            <a:ext cx="8616100" cy="615196"/>
          </a:xfrm>
          <a:prstGeom prst="rect">
            <a:avLst/>
          </a:prstGeom>
          <a:solidFill>
            <a:schemeClr val="tx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877372"/>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Key Metrics</a:t>
            </a:r>
            <a:endParaRPr lang="en-US" sz="4450" dirty="0"/>
          </a:p>
        </p:txBody>
      </p:sp>
      <p:sp>
        <p:nvSpPr>
          <p:cNvPr id="3" name="Text 1"/>
          <p:cNvSpPr/>
          <p:nvPr/>
        </p:nvSpPr>
        <p:spPr>
          <a:xfrm>
            <a:off x="793790" y="2039779"/>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D6E5EF"/>
                </a:solidFill>
                <a:latin typeface="Roboto" pitchFamily="34" charset="0"/>
                <a:ea typeface="Roboto" pitchFamily="34" charset="-122"/>
                <a:cs typeface="Roboto" pitchFamily="34" charset="-120"/>
              </a:rPr>
              <a:t>2.1 Operational Performance</a:t>
            </a:r>
            <a:endParaRPr lang="en-US" sz="1750" dirty="0"/>
          </a:p>
        </p:txBody>
      </p:sp>
      <p:sp>
        <p:nvSpPr>
          <p:cNvPr id="4" name="Text 2"/>
          <p:cNvSpPr/>
          <p:nvPr/>
        </p:nvSpPr>
        <p:spPr>
          <a:xfrm>
            <a:off x="793790" y="2657832"/>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Total Bookings</a:t>
            </a:r>
            <a:r>
              <a:rPr lang="en-US" sz="1750" dirty="0">
                <a:solidFill>
                  <a:srgbClr val="D6E5EF"/>
                </a:solidFill>
                <a:latin typeface="Roboto" pitchFamily="34" charset="0"/>
                <a:ea typeface="Roboto" pitchFamily="34" charset="-122"/>
                <a:cs typeface="Roboto" pitchFamily="34" charset="-120"/>
              </a:rPr>
              <a:t>: 103.7K trips within a month demonstrate strong demand.</a:t>
            </a:r>
            <a:endParaRPr lang="en-US" sz="1750" dirty="0"/>
          </a:p>
        </p:txBody>
      </p:sp>
      <p:sp>
        <p:nvSpPr>
          <p:cNvPr id="5" name="Text 3"/>
          <p:cNvSpPr/>
          <p:nvPr/>
        </p:nvSpPr>
        <p:spPr>
          <a:xfrm>
            <a:off x="793790" y="3100030"/>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Total Booking Value</a:t>
            </a:r>
            <a:r>
              <a:rPr lang="en-US" sz="1750" dirty="0">
                <a:solidFill>
                  <a:srgbClr val="D6E5EF"/>
                </a:solidFill>
                <a:latin typeface="Roboto" pitchFamily="34" charset="0"/>
                <a:ea typeface="Roboto" pitchFamily="34" charset="-122"/>
                <a:cs typeface="Roboto" pitchFamily="34" charset="-120"/>
              </a:rPr>
              <a:t>: $1.6M, with an </a:t>
            </a:r>
            <a:r>
              <a:rPr lang="en-US" sz="1750" b="1" dirty="0">
                <a:solidFill>
                  <a:srgbClr val="D6E5EF"/>
                </a:solidFill>
                <a:latin typeface="Roboto" pitchFamily="34" charset="0"/>
                <a:ea typeface="Roboto" pitchFamily="34" charset="-122"/>
                <a:cs typeface="Roboto" pitchFamily="34" charset="-120"/>
              </a:rPr>
              <a:t>average booking value</a:t>
            </a:r>
            <a:r>
              <a:rPr lang="en-US" sz="1750" dirty="0">
                <a:solidFill>
                  <a:srgbClr val="D6E5EF"/>
                </a:solidFill>
                <a:latin typeface="Roboto" pitchFamily="34" charset="0"/>
                <a:ea typeface="Roboto" pitchFamily="34" charset="-122"/>
                <a:cs typeface="Roboto" pitchFamily="34" charset="-120"/>
              </a:rPr>
              <a:t> of $15.</a:t>
            </a:r>
            <a:endParaRPr lang="en-US" sz="1750" dirty="0"/>
          </a:p>
        </p:txBody>
      </p:sp>
      <p:sp>
        <p:nvSpPr>
          <p:cNvPr id="6" name="Text 4"/>
          <p:cNvSpPr/>
          <p:nvPr/>
        </p:nvSpPr>
        <p:spPr>
          <a:xfrm>
            <a:off x="793790" y="354222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Trip Efficiency</a:t>
            </a:r>
            <a:r>
              <a:rPr lang="en-US" sz="1750" dirty="0">
                <a:solidFill>
                  <a:srgbClr val="D6E5EF"/>
                </a:solidFill>
                <a:latin typeface="Roboto" pitchFamily="34" charset="0"/>
                <a:ea typeface="Roboto" pitchFamily="34" charset="-122"/>
                <a:cs typeface="Roboto" pitchFamily="34" charset="-120"/>
              </a:rPr>
              <a:t>:</a:t>
            </a:r>
            <a:endParaRPr lang="en-US" sz="1750" dirty="0"/>
          </a:p>
        </p:txBody>
      </p:sp>
      <p:sp>
        <p:nvSpPr>
          <p:cNvPr id="7" name="Text 5"/>
          <p:cNvSpPr/>
          <p:nvPr/>
        </p:nvSpPr>
        <p:spPr>
          <a:xfrm>
            <a:off x="793790" y="3984427"/>
            <a:ext cx="13042821" cy="362903"/>
          </a:xfrm>
          <a:prstGeom prst="rect">
            <a:avLst/>
          </a:prstGeom>
          <a:noFill/>
          <a:ln/>
        </p:spPr>
        <p:txBody>
          <a:bodyPr wrap="none" lIns="0" tIns="0" rIns="0" bIns="0" rtlCol="0" anchor="t"/>
          <a:lstStyle/>
          <a:p>
            <a:pPr marL="685800" lvl="1"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Average Trip Distance</a:t>
            </a:r>
            <a:r>
              <a:rPr lang="en-US" sz="1750" dirty="0">
                <a:solidFill>
                  <a:srgbClr val="D6E5EF"/>
                </a:solidFill>
                <a:latin typeface="Roboto" pitchFamily="34" charset="0"/>
                <a:ea typeface="Roboto" pitchFamily="34" charset="-122"/>
                <a:cs typeface="Roboto" pitchFamily="34" charset="-120"/>
              </a:rPr>
              <a:t>: 3 miles.</a:t>
            </a:r>
            <a:endParaRPr lang="en-US" sz="1750" dirty="0"/>
          </a:p>
        </p:txBody>
      </p:sp>
      <p:sp>
        <p:nvSpPr>
          <p:cNvPr id="8" name="Text 6"/>
          <p:cNvSpPr/>
          <p:nvPr/>
        </p:nvSpPr>
        <p:spPr>
          <a:xfrm>
            <a:off x="793790" y="4426625"/>
            <a:ext cx="13042821" cy="362903"/>
          </a:xfrm>
          <a:prstGeom prst="rect">
            <a:avLst/>
          </a:prstGeom>
          <a:noFill/>
          <a:ln/>
        </p:spPr>
        <p:txBody>
          <a:bodyPr wrap="none" lIns="0" tIns="0" rIns="0" bIns="0" rtlCol="0" anchor="t"/>
          <a:lstStyle/>
          <a:p>
            <a:pPr marL="685800" lvl="1"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Average Trip Time</a:t>
            </a:r>
            <a:r>
              <a:rPr lang="en-US" sz="1750" dirty="0">
                <a:solidFill>
                  <a:srgbClr val="D6E5EF"/>
                </a:solidFill>
                <a:latin typeface="Roboto" pitchFamily="34" charset="0"/>
                <a:ea typeface="Roboto" pitchFamily="34" charset="-122"/>
                <a:cs typeface="Roboto" pitchFamily="34" charset="-120"/>
              </a:rPr>
              <a:t>: 16 minutes.</a:t>
            </a:r>
            <a:endParaRPr lang="en-US" sz="1750" dirty="0"/>
          </a:p>
        </p:txBody>
      </p:sp>
      <p:sp>
        <p:nvSpPr>
          <p:cNvPr id="9" name="Text 7"/>
          <p:cNvSpPr/>
          <p:nvPr/>
        </p:nvSpPr>
        <p:spPr>
          <a:xfrm>
            <a:off x="793790" y="4868823"/>
            <a:ext cx="13042821" cy="362903"/>
          </a:xfrm>
          <a:prstGeom prst="rect">
            <a:avLst/>
          </a:prstGeom>
          <a:noFill/>
          <a:ln/>
        </p:spPr>
        <p:txBody>
          <a:bodyPr wrap="none" lIns="0" tIns="0" rIns="0" bIns="0" rtlCol="0" anchor="t"/>
          <a:lstStyle/>
          <a:p>
            <a:pPr marL="685800" lvl="1" indent="-342900" algn="l">
              <a:lnSpc>
                <a:spcPts val="2850"/>
              </a:lnSpc>
              <a:buSzPct val="100000"/>
              <a:buChar char="•"/>
            </a:pPr>
            <a:r>
              <a:rPr lang="en-US" sz="1750" dirty="0">
                <a:solidFill>
                  <a:srgbClr val="D6E5EF"/>
                </a:solidFill>
                <a:latin typeface="Roboto" pitchFamily="34" charset="0"/>
                <a:ea typeface="Roboto" pitchFamily="34" charset="-122"/>
                <a:cs typeface="Roboto" pitchFamily="34" charset="-120"/>
              </a:rPr>
              <a:t>Observations: Short, intra-city commutes dominate.</a:t>
            </a:r>
            <a:endParaRPr lang="en-US" sz="1750" dirty="0"/>
          </a:p>
        </p:txBody>
      </p:sp>
      <p:sp>
        <p:nvSpPr>
          <p:cNvPr id="10" name="Text 8"/>
          <p:cNvSpPr/>
          <p:nvPr/>
        </p:nvSpPr>
        <p:spPr>
          <a:xfrm>
            <a:off x="793790" y="5486876"/>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D6E5EF"/>
                </a:solidFill>
                <a:latin typeface="Roboto" pitchFamily="34" charset="0"/>
                <a:ea typeface="Roboto" pitchFamily="34" charset="-122"/>
                <a:cs typeface="Roboto" pitchFamily="34" charset="-120"/>
              </a:rPr>
              <a:t>2.2 Payment Preferences</a:t>
            </a:r>
            <a:endParaRPr lang="en-US" sz="1750" dirty="0"/>
          </a:p>
        </p:txBody>
      </p:sp>
      <p:sp>
        <p:nvSpPr>
          <p:cNvPr id="11" name="Text 9"/>
          <p:cNvSpPr/>
          <p:nvPr/>
        </p:nvSpPr>
        <p:spPr>
          <a:xfrm>
            <a:off x="793790" y="6104930"/>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Uber Pay</a:t>
            </a:r>
            <a:r>
              <a:rPr lang="en-US" sz="1750" dirty="0">
                <a:solidFill>
                  <a:srgbClr val="D6E5EF"/>
                </a:solidFill>
                <a:latin typeface="Roboto" pitchFamily="34" charset="0"/>
                <a:ea typeface="Roboto" pitchFamily="34" charset="-122"/>
                <a:cs typeface="Roboto" pitchFamily="34" charset="-120"/>
              </a:rPr>
              <a:t>: Dominates with 84.35%, but </a:t>
            </a:r>
            <a:r>
              <a:rPr lang="en-US" sz="1750" b="1" dirty="0">
                <a:solidFill>
                  <a:srgbClr val="D6E5EF"/>
                </a:solidFill>
                <a:latin typeface="Roboto" pitchFamily="34" charset="0"/>
                <a:ea typeface="Roboto" pitchFamily="34" charset="-122"/>
                <a:cs typeface="Roboto" pitchFamily="34" charset="-120"/>
              </a:rPr>
              <a:t>Amazon Pay</a:t>
            </a:r>
            <a:r>
              <a:rPr lang="en-US" sz="1750" dirty="0">
                <a:solidFill>
                  <a:srgbClr val="D6E5EF"/>
                </a:solidFill>
                <a:latin typeface="Roboto" pitchFamily="34" charset="0"/>
                <a:ea typeface="Roboto" pitchFamily="34" charset="-122"/>
                <a:cs typeface="Roboto" pitchFamily="34" charset="-120"/>
              </a:rPr>
              <a:t> contributes significantly to revenue (62.48% of total booking value).</a:t>
            </a:r>
            <a:endParaRPr lang="en-US" sz="1750" dirty="0"/>
          </a:p>
        </p:txBody>
      </p:sp>
      <p:sp>
        <p:nvSpPr>
          <p:cNvPr id="12" name="Text 10"/>
          <p:cNvSpPr/>
          <p:nvPr/>
        </p:nvSpPr>
        <p:spPr>
          <a:xfrm>
            <a:off x="793790" y="654712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Cash Transactions</a:t>
            </a:r>
            <a:r>
              <a:rPr lang="en-US" sz="1750" dirty="0">
                <a:solidFill>
                  <a:srgbClr val="D6E5EF"/>
                </a:solidFill>
                <a:latin typeface="Roboto" pitchFamily="34" charset="0"/>
                <a:ea typeface="Roboto" pitchFamily="34" charset="-122"/>
                <a:cs typeface="Roboto" pitchFamily="34" charset="-120"/>
              </a:rPr>
              <a:t>: Account for 12.93%, indicating reliance on traditional payment methods.</a:t>
            </a:r>
            <a:endParaRPr lang="en-US" sz="1750" dirty="0"/>
          </a:p>
        </p:txBody>
      </p:sp>
      <p:sp>
        <p:nvSpPr>
          <p:cNvPr id="13" name="Text 11"/>
          <p:cNvSpPr/>
          <p:nvPr/>
        </p:nvSpPr>
        <p:spPr>
          <a:xfrm>
            <a:off x="793790" y="6989326"/>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Digital Wallet Adoption</a:t>
            </a:r>
            <a:r>
              <a:rPr lang="en-US" sz="1750" dirty="0">
                <a:solidFill>
                  <a:srgbClr val="D6E5EF"/>
                </a:solidFill>
                <a:latin typeface="Roboto" pitchFamily="34" charset="0"/>
                <a:ea typeface="Roboto" pitchFamily="34" charset="-122"/>
                <a:cs typeface="Roboto" pitchFamily="34" charset="-120"/>
              </a:rPr>
              <a:t>: Limited usage of </a:t>
            </a:r>
            <a:r>
              <a:rPr lang="en-US" sz="1750" b="1" dirty="0">
                <a:solidFill>
                  <a:srgbClr val="D6E5EF"/>
                </a:solidFill>
                <a:latin typeface="Roboto" pitchFamily="34" charset="0"/>
                <a:ea typeface="Roboto" pitchFamily="34" charset="-122"/>
                <a:cs typeface="Roboto" pitchFamily="34" charset="-120"/>
              </a:rPr>
              <a:t>Google Pay</a:t>
            </a:r>
            <a:r>
              <a:rPr lang="en-US" sz="1750" dirty="0">
                <a:solidFill>
                  <a:srgbClr val="D6E5EF"/>
                </a:solidFill>
                <a:latin typeface="Roboto" pitchFamily="34" charset="0"/>
                <a:ea typeface="Roboto" pitchFamily="34" charset="-122"/>
                <a:cs typeface="Roboto" pitchFamily="34" charset="-120"/>
              </a:rPr>
              <a:t> (0.95%) and </a:t>
            </a:r>
            <a:r>
              <a:rPr lang="en-US" sz="1750" b="1" dirty="0">
                <a:solidFill>
                  <a:srgbClr val="D6E5EF"/>
                </a:solidFill>
                <a:latin typeface="Roboto" pitchFamily="34" charset="0"/>
                <a:ea typeface="Roboto" pitchFamily="34" charset="-122"/>
                <a:cs typeface="Roboto" pitchFamily="34" charset="-120"/>
              </a:rPr>
              <a:t>Amazon Pay</a:t>
            </a:r>
            <a:r>
              <a:rPr lang="en-US" sz="1750" dirty="0">
                <a:solidFill>
                  <a:srgbClr val="D6E5EF"/>
                </a:solidFill>
                <a:latin typeface="Roboto" pitchFamily="34" charset="0"/>
                <a:ea typeface="Roboto" pitchFamily="34" charset="-122"/>
                <a:cs typeface="Roboto" pitchFamily="34" charset="-120"/>
              </a:rPr>
              <a:t> (1.65%).</a:t>
            </a:r>
            <a:endParaRPr lang="en-US" sz="1750" dirty="0"/>
          </a:p>
        </p:txBody>
      </p:sp>
      <p:sp>
        <p:nvSpPr>
          <p:cNvPr id="14" name="Rectangle 13">
            <a:extLst>
              <a:ext uri="{FF2B5EF4-FFF2-40B4-BE49-F238E27FC236}">
                <a16:creationId xmlns:a16="http://schemas.microsoft.com/office/drawing/2014/main" id="{73FD1A01-3B96-BC25-F0CC-C37395DE535F}"/>
              </a:ext>
            </a:extLst>
          </p:cNvPr>
          <p:cNvSpPr/>
          <p:nvPr/>
        </p:nvSpPr>
        <p:spPr>
          <a:xfrm>
            <a:off x="1" y="7614404"/>
            <a:ext cx="14564412" cy="615196"/>
          </a:xfrm>
          <a:prstGeom prst="rect">
            <a:avLst/>
          </a:prstGeom>
          <a:solidFill>
            <a:schemeClr val="tx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183362"/>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Temporal Trends</a:t>
            </a:r>
            <a:endParaRPr lang="en-US" sz="4450" dirty="0"/>
          </a:p>
        </p:txBody>
      </p:sp>
      <p:sp>
        <p:nvSpPr>
          <p:cNvPr id="3" name="Text 1"/>
          <p:cNvSpPr/>
          <p:nvPr/>
        </p:nvSpPr>
        <p:spPr>
          <a:xfrm>
            <a:off x="793790" y="2345769"/>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D6E5EF"/>
                </a:solidFill>
                <a:latin typeface="Roboto" pitchFamily="34" charset="0"/>
                <a:ea typeface="Roboto" pitchFamily="34" charset="-122"/>
                <a:cs typeface="Roboto" pitchFamily="34" charset="-120"/>
              </a:rPr>
              <a:t>3.1 Daily Patterns</a:t>
            </a:r>
            <a:endParaRPr lang="en-US" sz="1750" dirty="0"/>
          </a:p>
        </p:txBody>
      </p:sp>
      <p:sp>
        <p:nvSpPr>
          <p:cNvPr id="4" name="Text 2"/>
          <p:cNvSpPr/>
          <p:nvPr/>
        </p:nvSpPr>
        <p:spPr>
          <a:xfrm>
            <a:off x="793790" y="296382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Most Active Day</a:t>
            </a:r>
            <a:r>
              <a:rPr lang="en-US" sz="1750" dirty="0">
                <a:solidFill>
                  <a:srgbClr val="D6E5EF"/>
                </a:solidFill>
                <a:latin typeface="Roboto" pitchFamily="34" charset="0"/>
                <a:ea typeface="Roboto" pitchFamily="34" charset="-122"/>
                <a:cs typeface="Roboto" pitchFamily="34" charset="-120"/>
              </a:rPr>
              <a:t>: Friday leads with 18.7K bookings, indicating peak usage before weekends.</a:t>
            </a:r>
            <a:endParaRPr lang="en-US" sz="1750" dirty="0"/>
          </a:p>
        </p:txBody>
      </p:sp>
      <p:sp>
        <p:nvSpPr>
          <p:cNvPr id="5" name="Text 3"/>
          <p:cNvSpPr/>
          <p:nvPr/>
        </p:nvSpPr>
        <p:spPr>
          <a:xfrm>
            <a:off x="793790" y="340602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Least Active Day</a:t>
            </a:r>
            <a:r>
              <a:rPr lang="en-US" sz="1750" dirty="0">
                <a:solidFill>
                  <a:srgbClr val="D6E5EF"/>
                </a:solidFill>
                <a:latin typeface="Roboto" pitchFamily="34" charset="0"/>
                <a:ea typeface="Roboto" pitchFamily="34" charset="-122"/>
                <a:cs typeface="Roboto" pitchFamily="34" charset="-120"/>
              </a:rPr>
              <a:t>: Thursday, with only 2.5K bookings.</a:t>
            </a:r>
            <a:endParaRPr lang="en-US" sz="1750" dirty="0"/>
          </a:p>
        </p:txBody>
      </p:sp>
      <p:sp>
        <p:nvSpPr>
          <p:cNvPr id="6" name="Text 4"/>
          <p:cNvSpPr/>
          <p:nvPr/>
        </p:nvSpPr>
        <p:spPr>
          <a:xfrm>
            <a:off x="793790" y="4024074"/>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D6E5EF"/>
                </a:solidFill>
                <a:latin typeface="Roboto" pitchFamily="34" charset="0"/>
                <a:ea typeface="Roboto" pitchFamily="34" charset="-122"/>
                <a:cs typeface="Roboto" pitchFamily="34" charset="-120"/>
              </a:rPr>
              <a:t>3.2 Hourly Trends</a:t>
            </a:r>
            <a:endParaRPr lang="en-US" sz="1750" dirty="0"/>
          </a:p>
        </p:txBody>
      </p:sp>
      <p:sp>
        <p:nvSpPr>
          <p:cNvPr id="7" name="Text 5"/>
          <p:cNvSpPr/>
          <p:nvPr/>
        </p:nvSpPr>
        <p:spPr>
          <a:xfrm>
            <a:off x="793790" y="464212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Peak Booking Hours</a:t>
            </a:r>
            <a:r>
              <a:rPr lang="en-US" sz="1750" dirty="0">
                <a:solidFill>
                  <a:srgbClr val="D6E5EF"/>
                </a:solidFill>
                <a:latin typeface="Roboto" pitchFamily="34" charset="0"/>
                <a:ea typeface="Roboto" pitchFamily="34" charset="-122"/>
                <a:cs typeface="Roboto" pitchFamily="34" charset="-120"/>
              </a:rPr>
              <a:t>: 3:00 PM shows the highest activity, aligning with late-afternoon travel demands.</a:t>
            </a:r>
            <a:endParaRPr lang="en-US" sz="1750" dirty="0"/>
          </a:p>
        </p:txBody>
      </p:sp>
      <p:sp>
        <p:nvSpPr>
          <p:cNvPr id="8" name="Text 6"/>
          <p:cNvSpPr/>
          <p:nvPr/>
        </p:nvSpPr>
        <p:spPr>
          <a:xfrm>
            <a:off x="793790" y="5084326"/>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D6E5EF"/>
                </a:solidFill>
                <a:latin typeface="Roboto" pitchFamily="34" charset="0"/>
                <a:ea typeface="Roboto" pitchFamily="34" charset="-122"/>
                <a:cs typeface="Roboto" pitchFamily="34" charset="-120"/>
              </a:rPr>
              <a:t>Low Activity Periods</a:t>
            </a:r>
            <a:r>
              <a:rPr lang="en-US" sz="1750" dirty="0">
                <a:solidFill>
                  <a:srgbClr val="D6E5EF"/>
                </a:solidFill>
                <a:latin typeface="Roboto" pitchFamily="34" charset="0"/>
                <a:ea typeface="Roboto" pitchFamily="34" charset="-122"/>
                <a:cs typeface="Roboto" pitchFamily="34" charset="-120"/>
              </a:rPr>
              <a:t>: Early mornings present a growth opportunity for incentivized travel options.</a:t>
            </a:r>
            <a:endParaRPr lang="en-US" sz="1750" dirty="0"/>
          </a:p>
        </p:txBody>
      </p:sp>
      <p:sp>
        <p:nvSpPr>
          <p:cNvPr id="9" name="Text 7"/>
          <p:cNvSpPr/>
          <p:nvPr/>
        </p:nvSpPr>
        <p:spPr>
          <a:xfrm>
            <a:off x="793790" y="5702379"/>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D6E5EF"/>
                </a:solidFill>
                <a:latin typeface="Roboto" pitchFamily="34" charset="0"/>
                <a:ea typeface="Roboto" pitchFamily="34" charset="-122"/>
                <a:cs typeface="Roboto" pitchFamily="34" charset="-120"/>
              </a:rPr>
              <a:t>3.3 Heatmap Insights</a:t>
            </a:r>
            <a:endParaRPr lang="en-US" sz="1750" dirty="0"/>
          </a:p>
        </p:txBody>
      </p:sp>
      <p:sp>
        <p:nvSpPr>
          <p:cNvPr id="10" name="Text 8"/>
          <p:cNvSpPr/>
          <p:nvPr/>
        </p:nvSpPr>
        <p:spPr>
          <a:xfrm>
            <a:off x="793790" y="6320433"/>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High demand during afternoon and early evening hours, especially on weekends, highlights opportunities for better fleet allocation during these times.</a:t>
            </a:r>
            <a:endParaRPr lang="en-US" sz="1750" dirty="0"/>
          </a:p>
        </p:txBody>
      </p:sp>
      <p:sp>
        <p:nvSpPr>
          <p:cNvPr id="11" name="Rectangle 10">
            <a:extLst>
              <a:ext uri="{FF2B5EF4-FFF2-40B4-BE49-F238E27FC236}">
                <a16:creationId xmlns:a16="http://schemas.microsoft.com/office/drawing/2014/main" id="{E4762ADB-D785-9003-6039-7421D95048A1}"/>
              </a:ext>
            </a:extLst>
          </p:cNvPr>
          <p:cNvSpPr/>
          <p:nvPr/>
        </p:nvSpPr>
        <p:spPr>
          <a:xfrm>
            <a:off x="1" y="7614404"/>
            <a:ext cx="14564412" cy="615196"/>
          </a:xfrm>
          <a:prstGeom prst="rect">
            <a:avLst/>
          </a:prstGeom>
          <a:solidFill>
            <a:schemeClr val="tx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246471"/>
            <a:ext cx="5961102"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Vehicle Type Analysis</a:t>
            </a:r>
            <a:endParaRPr lang="en-US" sz="4450" dirty="0"/>
          </a:p>
        </p:txBody>
      </p:sp>
      <p:sp>
        <p:nvSpPr>
          <p:cNvPr id="4" name="Text 1"/>
          <p:cNvSpPr/>
          <p:nvPr/>
        </p:nvSpPr>
        <p:spPr>
          <a:xfrm>
            <a:off x="793790" y="3295412"/>
            <a:ext cx="7556421" cy="725805"/>
          </a:xfrm>
          <a:prstGeom prst="rect">
            <a:avLst/>
          </a:prstGeom>
          <a:noFill/>
          <a:ln/>
        </p:spPr>
        <p:txBody>
          <a:bodyPr wrap="square" lIns="0" tIns="0" rIns="0" bIns="0" rtlCol="0" anchor="t"/>
          <a:lstStyle/>
          <a:p>
            <a:pPr marL="0" indent="0" algn="l">
              <a:lnSpc>
                <a:spcPts val="2850"/>
              </a:lnSpc>
              <a:buNone/>
            </a:pPr>
            <a:r>
              <a:rPr lang="en-US" sz="1750" b="1" dirty="0">
                <a:solidFill>
                  <a:srgbClr val="D6E5EF"/>
                </a:solidFill>
                <a:latin typeface="Roboto" pitchFamily="34" charset="0"/>
                <a:ea typeface="Roboto" pitchFamily="34" charset="-122"/>
                <a:cs typeface="Roboto" pitchFamily="34" charset="-120"/>
              </a:rPr>
              <a:t>UberX</a:t>
            </a:r>
            <a:r>
              <a:rPr lang="en-US" sz="1750" dirty="0">
                <a:solidFill>
                  <a:srgbClr val="D6E5EF"/>
                </a:solidFill>
                <a:latin typeface="Roboto" pitchFamily="34" charset="0"/>
                <a:ea typeface="Roboto" pitchFamily="34" charset="-122"/>
                <a:cs typeface="Roboto" pitchFamily="34" charset="-120"/>
              </a:rPr>
              <a:t>: The most popular option, contributing the highest number of trips (39K) and revenue ($583,880). Preferred for its affordability.</a:t>
            </a:r>
            <a:endParaRPr lang="en-US" sz="1750" dirty="0"/>
          </a:p>
        </p:txBody>
      </p:sp>
      <p:sp>
        <p:nvSpPr>
          <p:cNvPr id="5" name="Text 2"/>
          <p:cNvSpPr/>
          <p:nvPr/>
        </p:nvSpPr>
        <p:spPr>
          <a:xfrm>
            <a:off x="793790" y="4276368"/>
            <a:ext cx="7556421" cy="725805"/>
          </a:xfrm>
          <a:prstGeom prst="rect">
            <a:avLst/>
          </a:prstGeom>
          <a:noFill/>
          <a:ln/>
        </p:spPr>
        <p:txBody>
          <a:bodyPr wrap="square" lIns="0" tIns="0" rIns="0" bIns="0" rtlCol="0" anchor="t"/>
          <a:lstStyle/>
          <a:p>
            <a:pPr marL="0" indent="0" algn="l">
              <a:lnSpc>
                <a:spcPts val="2850"/>
              </a:lnSpc>
              <a:buNone/>
            </a:pPr>
            <a:r>
              <a:rPr lang="en-US" sz="1750" b="1" dirty="0">
                <a:solidFill>
                  <a:srgbClr val="D6E5EF"/>
                </a:solidFill>
                <a:latin typeface="Roboto" pitchFamily="34" charset="0"/>
                <a:ea typeface="Roboto" pitchFamily="34" charset="-122"/>
                <a:cs typeface="Roboto" pitchFamily="34" charset="-120"/>
              </a:rPr>
              <a:t>UberXL and Uber Black</a:t>
            </a:r>
            <a:r>
              <a:rPr lang="en-US" sz="1750" dirty="0">
                <a:solidFill>
                  <a:srgbClr val="D6E5EF"/>
                </a:solidFill>
                <a:latin typeface="Roboto" pitchFamily="34" charset="0"/>
                <a:ea typeface="Roboto" pitchFamily="34" charset="-122"/>
                <a:cs typeface="Roboto" pitchFamily="34" charset="-120"/>
              </a:rPr>
              <a:t>: Generate significant revenue from fewer bookings, reflecting a niche market for premium services.</a:t>
            </a:r>
            <a:endParaRPr lang="en-US" sz="1750" dirty="0"/>
          </a:p>
        </p:txBody>
      </p:sp>
      <p:sp>
        <p:nvSpPr>
          <p:cNvPr id="6" name="Text 3"/>
          <p:cNvSpPr/>
          <p:nvPr/>
        </p:nvSpPr>
        <p:spPr>
          <a:xfrm>
            <a:off x="793790" y="5257324"/>
            <a:ext cx="7556421" cy="725805"/>
          </a:xfrm>
          <a:prstGeom prst="rect">
            <a:avLst/>
          </a:prstGeom>
          <a:noFill/>
          <a:ln/>
        </p:spPr>
        <p:txBody>
          <a:bodyPr wrap="square" lIns="0" tIns="0" rIns="0" bIns="0" rtlCol="0" anchor="t"/>
          <a:lstStyle/>
          <a:p>
            <a:pPr marL="0" indent="0" algn="l">
              <a:lnSpc>
                <a:spcPts val="2850"/>
              </a:lnSpc>
              <a:buNone/>
            </a:pPr>
            <a:r>
              <a:rPr lang="en-US" sz="1750" b="1" dirty="0">
                <a:solidFill>
                  <a:srgbClr val="D6E5EF"/>
                </a:solidFill>
                <a:latin typeface="Roboto" pitchFamily="34" charset="0"/>
                <a:ea typeface="Roboto" pitchFamily="34" charset="-122"/>
                <a:cs typeface="Roboto" pitchFamily="34" charset="-120"/>
              </a:rPr>
              <a:t>Uber Green</a:t>
            </a:r>
            <a:r>
              <a:rPr lang="en-US" sz="1750" dirty="0">
                <a:solidFill>
                  <a:srgbClr val="D6E5EF"/>
                </a:solidFill>
                <a:latin typeface="Roboto" pitchFamily="34" charset="0"/>
                <a:ea typeface="Roboto" pitchFamily="34" charset="-122"/>
                <a:cs typeface="Roboto" pitchFamily="34" charset="-120"/>
              </a:rPr>
              <a:t>: Limited adoption (14,498 trips), signaling untapped potential in eco-friendly ride options.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246471"/>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Location Insights</a:t>
            </a:r>
            <a:endParaRPr lang="en-US" sz="4450" dirty="0"/>
          </a:p>
        </p:txBody>
      </p:sp>
      <p:sp>
        <p:nvSpPr>
          <p:cNvPr id="4" name="Text 1"/>
          <p:cNvSpPr/>
          <p:nvPr/>
        </p:nvSpPr>
        <p:spPr>
          <a:xfrm>
            <a:off x="6280190" y="3295412"/>
            <a:ext cx="7556421" cy="725805"/>
          </a:xfrm>
          <a:prstGeom prst="rect">
            <a:avLst/>
          </a:prstGeom>
          <a:noFill/>
          <a:ln/>
        </p:spPr>
        <p:txBody>
          <a:bodyPr wrap="square" lIns="0" tIns="0" rIns="0" bIns="0" rtlCol="0" anchor="t"/>
          <a:lstStyle/>
          <a:p>
            <a:pPr marL="0" indent="0" algn="l">
              <a:lnSpc>
                <a:spcPts val="2850"/>
              </a:lnSpc>
              <a:buNone/>
            </a:pPr>
            <a:r>
              <a:rPr lang="en-US" sz="1750" b="1" dirty="0">
                <a:solidFill>
                  <a:srgbClr val="D6E5EF"/>
                </a:solidFill>
                <a:latin typeface="Roboto" pitchFamily="34" charset="0"/>
                <a:ea typeface="Roboto" pitchFamily="34" charset="-122"/>
                <a:cs typeface="Roboto" pitchFamily="34" charset="-120"/>
              </a:rPr>
              <a:t>Top Pickup Location</a:t>
            </a:r>
            <a:r>
              <a:rPr lang="en-US" sz="1750" dirty="0">
                <a:solidFill>
                  <a:srgbClr val="D6E5EF"/>
                </a:solidFill>
                <a:latin typeface="Roboto" pitchFamily="34" charset="0"/>
                <a:ea typeface="Roboto" pitchFamily="34" charset="-122"/>
                <a:cs typeface="Roboto" pitchFamily="34" charset="-120"/>
              </a:rPr>
              <a:t>: Penn Station/Madison Sq West is the busiest hub, likely due to its central location.</a:t>
            </a:r>
            <a:endParaRPr lang="en-US" sz="1750" dirty="0"/>
          </a:p>
        </p:txBody>
      </p:sp>
      <p:sp>
        <p:nvSpPr>
          <p:cNvPr id="5" name="Text 2"/>
          <p:cNvSpPr/>
          <p:nvPr/>
        </p:nvSpPr>
        <p:spPr>
          <a:xfrm>
            <a:off x="6280190" y="4276368"/>
            <a:ext cx="7556421" cy="725805"/>
          </a:xfrm>
          <a:prstGeom prst="rect">
            <a:avLst/>
          </a:prstGeom>
          <a:noFill/>
          <a:ln/>
        </p:spPr>
        <p:txBody>
          <a:bodyPr wrap="square" lIns="0" tIns="0" rIns="0" bIns="0" rtlCol="0" anchor="t"/>
          <a:lstStyle/>
          <a:p>
            <a:pPr marL="0" indent="0" algn="l">
              <a:lnSpc>
                <a:spcPts val="2850"/>
              </a:lnSpc>
              <a:buNone/>
            </a:pPr>
            <a:r>
              <a:rPr lang="en-US" sz="1750" b="1" dirty="0">
                <a:solidFill>
                  <a:srgbClr val="D6E5EF"/>
                </a:solidFill>
                <a:latin typeface="Roboto" pitchFamily="34" charset="0"/>
                <a:ea typeface="Roboto" pitchFamily="34" charset="-122"/>
                <a:cs typeface="Roboto" pitchFamily="34" charset="-120"/>
              </a:rPr>
              <a:t>Top Drop-off Location</a:t>
            </a:r>
            <a:r>
              <a:rPr lang="en-US" sz="1750" dirty="0">
                <a:solidFill>
                  <a:srgbClr val="D6E5EF"/>
                </a:solidFill>
                <a:latin typeface="Roboto" pitchFamily="34" charset="0"/>
                <a:ea typeface="Roboto" pitchFamily="34" charset="-122"/>
                <a:cs typeface="Roboto" pitchFamily="34" charset="-120"/>
              </a:rPr>
              <a:t>: Upper East Side North leads, potentially reflecting residential or affluent customer segments.</a:t>
            </a:r>
            <a:endParaRPr lang="en-US" sz="1750" dirty="0"/>
          </a:p>
        </p:txBody>
      </p:sp>
      <p:sp>
        <p:nvSpPr>
          <p:cNvPr id="6" name="Text 3"/>
          <p:cNvSpPr/>
          <p:nvPr/>
        </p:nvSpPr>
        <p:spPr>
          <a:xfrm>
            <a:off x="6280190" y="5257324"/>
            <a:ext cx="7556421" cy="725805"/>
          </a:xfrm>
          <a:prstGeom prst="rect">
            <a:avLst/>
          </a:prstGeom>
          <a:noFill/>
          <a:ln/>
        </p:spPr>
        <p:txBody>
          <a:bodyPr wrap="square" lIns="0" tIns="0" rIns="0" bIns="0" rtlCol="0" anchor="t"/>
          <a:lstStyle/>
          <a:p>
            <a:pPr marL="0" indent="0" algn="l">
              <a:lnSpc>
                <a:spcPts val="2850"/>
              </a:lnSpc>
              <a:buNone/>
            </a:pPr>
            <a:r>
              <a:rPr lang="en-US" sz="1750" b="1" dirty="0">
                <a:solidFill>
                  <a:srgbClr val="D6E5EF"/>
                </a:solidFill>
                <a:latin typeface="Roboto" pitchFamily="34" charset="0"/>
                <a:ea typeface="Roboto" pitchFamily="34" charset="-122"/>
                <a:cs typeface="Roboto" pitchFamily="34" charset="-120"/>
              </a:rPr>
              <a:t>Longest Trip</a:t>
            </a:r>
            <a:r>
              <a:rPr lang="en-US" sz="1750" dirty="0">
                <a:solidFill>
                  <a:srgbClr val="D6E5EF"/>
                </a:solidFill>
                <a:latin typeface="Roboto" pitchFamily="34" charset="0"/>
                <a:ea typeface="Roboto" pitchFamily="34" charset="-122"/>
                <a:cs typeface="Roboto" pitchFamily="34" charset="-120"/>
              </a:rPr>
              <a:t>: 144.1 miles (Lower East Side → Crown Heights North), highlighting rare instances of long-distance travel.</a:t>
            </a:r>
            <a:endParaRPr lang="en-US" sz="1750" dirty="0"/>
          </a:p>
        </p:txBody>
      </p:sp>
      <p:sp>
        <p:nvSpPr>
          <p:cNvPr id="7" name="Rectangle 6">
            <a:extLst>
              <a:ext uri="{FF2B5EF4-FFF2-40B4-BE49-F238E27FC236}">
                <a16:creationId xmlns:a16="http://schemas.microsoft.com/office/drawing/2014/main" id="{BB05485F-1665-1063-7406-8A5D9139B6D9}"/>
              </a:ext>
            </a:extLst>
          </p:cNvPr>
          <p:cNvSpPr/>
          <p:nvPr/>
        </p:nvSpPr>
        <p:spPr>
          <a:xfrm>
            <a:off x="5486399" y="7614404"/>
            <a:ext cx="9078013" cy="615196"/>
          </a:xfrm>
          <a:prstGeom prst="rect">
            <a:avLst/>
          </a:prstGeom>
          <a:solidFill>
            <a:schemeClr val="tx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864525"/>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Revenue Insights</a:t>
            </a:r>
            <a:endParaRPr lang="en-US" sz="4450" dirty="0"/>
          </a:p>
        </p:txBody>
      </p:sp>
      <p:sp>
        <p:nvSpPr>
          <p:cNvPr id="4" name="Text 1"/>
          <p:cNvSpPr/>
          <p:nvPr/>
        </p:nvSpPr>
        <p:spPr>
          <a:xfrm>
            <a:off x="793790" y="3913465"/>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Fridays and Sundays generate the highest booking values ($276K and $283K, respectively). Midweek days like Tuesday and Wednesday show lower revenue, presenting an opportunity for targeted promotional strategies.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40569" y="597575"/>
            <a:ext cx="6222563" cy="661154"/>
          </a:xfrm>
          <a:prstGeom prst="rect">
            <a:avLst/>
          </a:prstGeom>
          <a:noFill/>
          <a:ln/>
        </p:spPr>
        <p:txBody>
          <a:bodyPr wrap="none" lIns="0" tIns="0" rIns="0" bIns="0" rtlCol="0" anchor="t"/>
          <a:lstStyle/>
          <a:p>
            <a:pPr marL="0" indent="0" algn="l">
              <a:lnSpc>
                <a:spcPts val="5200"/>
              </a:lnSpc>
              <a:buNone/>
            </a:pPr>
            <a:r>
              <a:rPr lang="en-US" sz="4150" dirty="0">
                <a:solidFill>
                  <a:srgbClr val="76B9FF"/>
                </a:solidFill>
                <a:latin typeface="Roboto Slab" pitchFamily="34" charset="0"/>
                <a:ea typeface="Roboto Slab" pitchFamily="34" charset="-122"/>
                <a:cs typeface="Roboto Slab" pitchFamily="34" charset="-120"/>
              </a:rPr>
              <a:t>Opportunities for Growth</a:t>
            </a:r>
            <a:endParaRPr lang="en-US" sz="4150" dirty="0"/>
          </a:p>
        </p:txBody>
      </p:sp>
      <p:sp>
        <p:nvSpPr>
          <p:cNvPr id="3" name="Text 1"/>
          <p:cNvSpPr/>
          <p:nvPr/>
        </p:nvSpPr>
        <p:spPr>
          <a:xfrm>
            <a:off x="740569" y="1681877"/>
            <a:ext cx="13149262" cy="338495"/>
          </a:xfrm>
          <a:prstGeom prst="rect">
            <a:avLst/>
          </a:prstGeom>
          <a:noFill/>
          <a:ln/>
        </p:spPr>
        <p:txBody>
          <a:bodyPr wrap="none" lIns="0" tIns="0" rIns="0" bIns="0" rtlCol="0" anchor="t"/>
          <a:lstStyle/>
          <a:p>
            <a:pPr marL="0" indent="0" algn="l">
              <a:lnSpc>
                <a:spcPts val="2650"/>
              </a:lnSpc>
              <a:buNone/>
            </a:pPr>
            <a:r>
              <a:rPr lang="en-US" sz="1650" b="1" dirty="0">
                <a:solidFill>
                  <a:srgbClr val="D6E5EF"/>
                </a:solidFill>
                <a:latin typeface="Roboto" pitchFamily="34" charset="0"/>
                <a:ea typeface="Roboto" pitchFamily="34" charset="-122"/>
                <a:cs typeface="Roboto" pitchFamily="34" charset="-120"/>
              </a:rPr>
              <a:t>7.1 Payment Methods</a:t>
            </a:r>
            <a:endParaRPr lang="en-US" sz="1650" dirty="0"/>
          </a:p>
        </p:txBody>
      </p:sp>
      <p:sp>
        <p:nvSpPr>
          <p:cNvPr id="4" name="Text 2"/>
          <p:cNvSpPr/>
          <p:nvPr/>
        </p:nvSpPr>
        <p:spPr>
          <a:xfrm>
            <a:off x="740569" y="2258378"/>
            <a:ext cx="13149262" cy="338495"/>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D6E5EF"/>
                </a:solidFill>
                <a:latin typeface="Roboto" pitchFamily="34" charset="0"/>
                <a:ea typeface="Roboto" pitchFamily="34" charset="-122"/>
                <a:cs typeface="Roboto" pitchFamily="34" charset="-120"/>
              </a:rPr>
              <a:t>Promote Digital Payments</a:t>
            </a:r>
            <a:r>
              <a:rPr lang="en-US" sz="1650" dirty="0">
                <a:solidFill>
                  <a:srgbClr val="D6E5EF"/>
                </a:solidFill>
                <a:latin typeface="Roboto" pitchFamily="34" charset="0"/>
                <a:ea typeface="Roboto" pitchFamily="34" charset="-122"/>
                <a:cs typeface="Roboto" pitchFamily="34" charset="-120"/>
              </a:rPr>
              <a:t>: Campaigns offering cashback for Google Pay and Uber Pay could encourage greater adoption.</a:t>
            </a:r>
            <a:endParaRPr lang="en-US" sz="1650" dirty="0"/>
          </a:p>
        </p:txBody>
      </p:sp>
      <p:sp>
        <p:nvSpPr>
          <p:cNvPr id="5" name="Text 3"/>
          <p:cNvSpPr/>
          <p:nvPr/>
        </p:nvSpPr>
        <p:spPr>
          <a:xfrm>
            <a:off x="740569" y="2670929"/>
            <a:ext cx="13149262" cy="338495"/>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D6E5EF"/>
                </a:solidFill>
                <a:latin typeface="Roboto" pitchFamily="34" charset="0"/>
                <a:ea typeface="Roboto" pitchFamily="34" charset="-122"/>
                <a:cs typeface="Roboto" pitchFamily="34" charset="-120"/>
              </a:rPr>
              <a:t>Reduce Cash Dependency</a:t>
            </a:r>
            <a:r>
              <a:rPr lang="en-US" sz="1650" dirty="0">
                <a:solidFill>
                  <a:srgbClr val="D6E5EF"/>
                </a:solidFill>
                <a:latin typeface="Roboto" pitchFamily="34" charset="0"/>
                <a:ea typeface="Roboto" pitchFamily="34" charset="-122"/>
                <a:cs typeface="Roboto" pitchFamily="34" charset="-120"/>
              </a:rPr>
              <a:t>: Discounts or convenience-driven marketing can further transition cash users to digital options.</a:t>
            </a:r>
            <a:endParaRPr lang="en-US" sz="1650" dirty="0"/>
          </a:p>
        </p:txBody>
      </p:sp>
      <p:sp>
        <p:nvSpPr>
          <p:cNvPr id="6" name="Text 4"/>
          <p:cNvSpPr/>
          <p:nvPr/>
        </p:nvSpPr>
        <p:spPr>
          <a:xfrm>
            <a:off x="740569" y="3247430"/>
            <a:ext cx="13149262" cy="338495"/>
          </a:xfrm>
          <a:prstGeom prst="rect">
            <a:avLst/>
          </a:prstGeom>
          <a:noFill/>
          <a:ln/>
        </p:spPr>
        <p:txBody>
          <a:bodyPr wrap="none" lIns="0" tIns="0" rIns="0" bIns="0" rtlCol="0" anchor="t"/>
          <a:lstStyle/>
          <a:p>
            <a:pPr marL="0" indent="0" algn="l">
              <a:lnSpc>
                <a:spcPts val="2650"/>
              </a:lnSpc>
              <a:buNone/>
            </a:pPr>
            <a:r>
              <a:rPr lang="en-US" sz="1650" b="1" dirty="0">
                <a:solidFill>
                  <a:srgbClr val="D6E5EF"/>
                </a:solidFill>
                <a:latin typeface="Roboto" pitchFamily="34" charset="0"/>
                <a:ea typeface="Roboto" pitchFamily="34" charset="-122"/>
                <a:cs typeface="Roboto" pitchFamily="34" charset="-120"/>
              </a:rPr>
              <a:t>7.2 Temporal Optimization</a:t>
            </a:r>
            <a:endParaRPr lang="en-US" sz="1650" dirty="0"/>
          </a:p>
        </p:txBody>
      </p:sp>
      <p:sp>
        <p:nvSpPr>
          <p:cNvPr id="7" name="Text 5"/>
          <p:cNvSpPr/>
          <p:nvPr/>
        </p:nvSpPr>
        <p:spPr>
          <a:xfrm>
            <a:off x="740569" y="3823930"/>
            <a:ext cx="13149262" cy="676989"/>
          </a:xfrm>
          <a:prstGeom prst="rect">
            <a:avLst/>
          </a:prstGeom>
          <a:noFill/>
          <a:ln/>
        </p:spPr>
        <p:txBody>
          <a:bodyPr wrap="square" lIns="0" tIns="0" rIns="0" bIns="0" rtlCol="0" anchor="t"/>
          <a:lstStyle/>
          <a:p>
            <a:pPr marL="342900" indent="-342900" algn="l">
              <a:lnSpc>
                <a:spcPts val="2650"/>
              </a:lnSpc>
              <a:buSzPct val="100000"/>
              <a:buChar char="•"/>
            </a:pPr>
            <a:r>
              <a:rPr lang="en-US" sz="1650" b="1" dirty="0">
                <a:solidFill>
                  <a:srgbClr val="D6E5EF"/>
                </a:solidFill>
                <a:latin typeface="Roboto" pitchFamily="34" charset="0"/>
                <a:ea typeface="Roboto" pitchFamily="34" charset="-122"/>
                <a:cs typeface="Roboto" pitchFamily="34" charset="-120"/>
              </a:rPr>
              <a:t>Expand Night Operations</a:t>
            </a:r>
            <a:r>
              <a:rPr lang="en-US" sz="1650" dirty="0">
                <a:solidFill>
                  <a:srgbClr val="D6E5EF"/>
                </a:solidFill>
                <a:latin typeface="Roboto" pitchFamily="34" charset="0"/>
                <a:ea typeface="Roboto" pitchFamily="34" charset="-122"/>
                <a:cs typeface="Roboto" pitchFamily="34" charset="-120"/>
              </a:rPr>
              <a:t>: Safety measures, discounts, or partnerships with nightlife venues could increase bookings during nighttime hours.</a:t>
            </a:r>
            <a:endParaRPr lang="en-US" sz="1650" dirty="0"/>
          </a:p>
        </p:txBody>
      </p:sp>
      <p:sp>
        <p:nvSpPr>
          <p:cNvPr id="8" name="Text 6"/>
          <p:cNvSpPr/>
          <p:nvPr/>
        </p:nvSpPr>
        <p:spPr>
          <a:xfrm>
            <a:off x="740569" y="4574977"/>
            <a:ext cx="13149262" cy="338495"/>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D6E5EF"/>
                </a:solidFill>
                <a:latin typeface="Roboto" pitchFamily="34" charset="0"/>
                <a:ea typeface="Roboto" pitchFamily="34" charset="-122"/>
                <a:cs typeface="Roboto" pitchFamily="34" charset="-120"/>
              </a:rPr>
              <a:t>Balance Weekday Usage</a:t>
            </a:r>
            <a:r>
              <a:rPr lang="en-US" sz="1650" dirty="0">
                <a:solidFill>
                  <a:srgbClr val="D6E5EF"/>
                </a:solidFill>
                <a:latin typeface="Roboto" pitchFamily="34" charset="0"/>
                <a:ea typeface="Roboto" pitchFamily="34" charset="-122"/>
                <a:cs typeface="Roboto" pitchFamily="34" charset="-120"/>
              </a:rPr>
              <a:t>: Midweek campaigns can help drive usage on slower days like Tuesday and Thursday.</a:t>
            </a:r>
            <a:endParaRPr lang="en-US" sz="1650" dirty="0"/>
          </a:p>
        </p:txBody>
      </p:sp>
      <p:sp>
        <p:nvSpPr>
          <p:cNvPr id="9" name="Text 7"/>
          <p:cNvSpPr/>
          <p:nvPr/>
        </p:nvSpPr>
        <p:spPr>
          <a:xfrm>
            <a:off x="740569" y="5151477"/>
            <a:ext cx="13149262" cy="338495"/>
          </a:xfrm>
          <a:prstGeom prst="rect">
            <a:avLst/>
          </a:prstGeom>
          <a:noFill/>
          <a:ln/>
        </p:spPr>
        <p:txBody>
          <a:bodyPr wrap="none" lIns="0" tIns="0" rIns="0" bIns="0" rtlCol="0" anchor="t"/>
          <a:lstStyle/>
          <a:p>
            <a:pPr marL="0" indent="0" algn="l">
              <a:lnSpc>
                <a:spcPts val="2650"/>
              </a:lnSpc>
              <a:buNone/>
            </a:pPr>
            <a:r>
              <a:rPr lang="en-US" sz="1650" b="1" dirty="0">
                <a:solidFill>
                  <a:srgbClr val="D6E5EF"/>
                </a:solidFill>
                <a:latin typeface="Roboto" pitchFamily="34" charset="0"/>
                <a:ea typeface="Roboto" pitchFamily="34" charset="-122"/>
                <a:cs typeface="Roboto" pitchFamily="34" charset="-120"/>
              </a:rPr>
              <a:t>7.3 Vehicle and Customer Segments</a:t>
            </a:r>
            <a:endParaRPr lang="en-US" sz="1650" dirty="0"/>
          </a:p>
        </p:txBody>
      </p:sp>
      <p:sp>
        <p:nvSpPr>
          <p:cNvPr id="10" name="Text 8"/>
          <p:cNvSpPr/>
          <p:nvPr/>
        </p:nvSpPr>
        <p:spPr>
          <a:xfrm>
            <a:off x="740569" y="5727978"/>
            <a:ext cx="13149262" cy="338495"/>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D6E5EF"/>
                </a:solidFill>
                <a:latin typeface="Roboto" pitchFamily="34" charset="0"/>
                <a:ea typeface="Roboto" pitchFamily="34" charset="-122"/>
                <a:cs typeface="Roboto" pitchFamily="34" charset="-120"/>
              </a:rPr>
              <a:t>Eco-Friendly Options</a:t>
            </a:r>
            <a:r>
              <a:rPr lang="en-US" sz="1650" dirty="0">
                <a:solidFill>
                  <a:srgbClr val="D6E5EF"/>
                </a:solidFill>
                <a:latin typeface="Roboto" pitchFamily="34" charset="0"/>
                <a:ea typeface="Roboto" pitchFamily="34" charset="-122"/>
                <a:cs typeface="Roboto" pitchFamily="34" charset="-120"/>
              </a:rPr>
              <a:t>: Increase awareness and incentives for Uber Green to attract environmentally conscious users.</a:t>
            </a:r>
            <a:endParaRPr lang="en-US" sz="1650" dirty="0"/>
          </a:p>
        </p:txBody>
      </p:sp>
      <p:sp>
        <p:nvSpPr>
          <p:cNvPr id="11" name="Text 9"/>
          <p:cNvSpPr/>
          <p:nvPr/>
        </p:nvSpPr>
        <p:spPr>
          <a:xfrm>
            <a:off x="740569" y="6140529"/>
            <a:ext cx="13149262" cy="338495"/>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D6E5EF"/>
                </a:solidFill>
                <a:latin typeface="Roboto" pitchFamily="34" charset="0"/>
                <a:ea typeface="Roboto" pitchFamily="34" charset="-122"/>
                <a:cs typeface="Roboto" pitchFamily="34" charset="-120"/>
              </a:rPr>
              <a:t>Premium Services</a:t>
            </a:r>
            <a:r>
              <a:rPr lang="en-US" sz="1650" dirty="0">
                <a:solidFill>
                  <a:srgbClr val="D6E5EF"/>
                </a:solidFill>
                <a:latin typeface="Roboto" pitchFamily="34" charset="0"/>
                <a:ea typeface="Roboto" pitchFamily="34" charset="-122"/>
                <a:cs typeface="Roboto" pitchFamily="34" charset="-120"/>
              </a:rPr>
              <a:t>: Promote UberXL and Uber Black during special events or among business travelers.</a:t>
            </a:r>
            <a:endParaRPr lang="en-US" sz="1650" dirty="0"/>
          </a:p>
        </p:txBody>
      </p:sp>
      <p:sp>
        <p:nvSpPr>
          <p:cNvPr id="12" name="Text 10"/>
          <p:cNvSpPr/>
          <p:nvPr/>
        </p:nvSpPr>
        <p:spPr>
          <a:xfrm>
            <a:off x="740569" y="6717030"/>
            <a:ext cx="13149262" cy="338495"/>
          </a:xfrm>
          <a:prstGeom prst="rect">
            <a:avLst/>
          </a:prstGeom>
          <a:noFill/>
          <a:ln/>
        </p:spPr>
        <p:txBody>
          <a:bodyPr wrap="none" lIns="0" tIns="0" rIns="0" bIns="0" rtlCol="0" anchor="t"/>
          <a:lstStyle/>
          <a:p>
            <a:pPr marL="0" indent="0" algn="l">
              <a:lnSpc>
                <a:spcPts val="2650"/>
              </a:lnSpc>
              <a:buNone/>
            </a:pPr>
            <a:r>
              <a:rPr lang="en-US" sz="1650" b="1" dirty="0">
                <a:solidFill>
                  <a:srgbClr val="D6E5EF"/>
                </a:solidFill>
                <a:latin typeface="Roboto" pitchFamily="34" charset="0"/>
                <a:ea typeface="Roboto" pitchFamily="34" charset="-122"/>
                <a:cs typeface="Roboto" pitchFamily="34" charset="-120"/>
              </a:rPr>
              <a:t>7.4 Heatmap Utilization</a:t>
            </a:r>
            <a:endParaRPr lang="en-US" sz="1650" dirty="0"/>
          </a:p>
        </p:txBody>
      </p:sp>
      <p:sp>
        <p:nvSpPr>
          <p:cNvPr id="13" name="Text 11"/>
          <p:cNvSpPr/>
          <p:nvPr/>
        </p:nvSpPr>
        <p:spPr>
          <a:xfrm>
            <a:off x="740569" y="7293531"/>
            <a:ext cx="13149262" cy="338495"/>
          </a:xfrm>
          <a:prstGeom prst="rect">
            <a:avLst/>
          </a:prstGeom>
          <a:noFill/>
          <a:ln/>
        </p:spPr>
        <p:txBody>
          <a:bodyPr wrap="none" lIns="0" tIns="0" rIns="0" bIns="0" rtlCol="0" anchor="t"/>
          <a:lstStyle/>
          <a:p>
            <a:pPr marL="0" indent="0" algn="l">
              <a:lnSpc>
                <a:spcPts val="2650"/>
              </a:lnSpc>
              <a:buNone/>
            </a:pPr>
            <a:r>
              <a:rPr lang="en-US" sz="1650" dirty="0">
                <a:solidFill>
                  <a:srgbClr val="D6E5EF"/>
                </a:solidFill>
                <a:latin typeface="Roboto" pitchFamily="34" charset="0"/>
                <a:ea typeface="Roboto" pitchFamily="34" charset="-122"/>
                <a:cs typeface="Roboto" pitchFamily="34" charset="-120"/>
              </a:rPr>
              <a:t>Use peak demand patterns to optimize driver and vehicle allocation, ensuring better customer experience and operational efficiency.</a:t>
            </a:r>
            <a:endParaRPr lang="en-US" sz="1650" dirty="0"/>
          </a:p>
        </p:txBody>
      </p:sp>
      <p:sp>
        <p:nvSpPr>
          <p:cNvPr id="14" name="Rectangle 13">
            <a:extLst>
              <a:ext uri="{FF2B5EF4-FFF2-40B4-BE49-F238E27FC236}">
                <a16:creationId xmlns:a16="http://schemas.microsoft.com/office/drawing/2014/main" id="{3EA920F9-AD9E-A4A1-7397-349E2042C470}"/>
              </a:ext>
            </a:extLst>
          </p:cNvPr>
          <p:cNvSpPr/>
          <p:nvPr/>
        </p:nvSpPr>
        <p:spPr>
          <a:xfrm>
            <a:off x="1" y="7614404"/>
            <a:ext cx="14564412" cy="615196"/>
          </a:xfrm>
          <a:prstGeom prst="rect">
            <a:avLst/>
          </a:prstGeom>
          <a:solidFill>
            <a:schemeClr val="tx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82955" y="615196"/>
            <a:ext cx="7471648" cy="699135"/>
          </a:xfrm>
          <a:prstGeom prst="rect">
            <a:avLst/>
          </a:prstGeom>
          <a:noFill/>
          <a:ln/>
        </p:spPr>
        <p:txBody>
          <a:bodyPr wrap="none" lIns="0" tIns="0" rIns="0" bIns="0" rtlCol="0" anchor="t"/>
          <a:lstStyle/>
          <a:p>
            <a:pPr marL="0" indent="0" algn="l">
              <a:lnSpc>
                <a:spcPts val="5500"/>
              </a:lnSpc>
              <a:buNone/>
            </a:pPr>
            <a:r>
              <a:rPr lang="en-US" sz="4400" dirty="0">
                <a:solidFill>
                  <a:srgbClr val="76B9FF"/>
                </a:solidFill>
                <a:latin typeface="Roboto Slab" pitchFamily="34" charset="0"/>
                <a:ea typeface="Roboto Slab" pitchFamily="34" charset="-122"/>
                <a:cs typeface="Roboto Slab" pitchFamily="34" charset="-120"/>
              </a:rPr>
              <a:t>Strategic Recommendations</a:t>
            </a:r>
            <a:endParaRPr lang="en-US" sz="4400" dirty="0"/>
          </a:p>
        </p:txBody>
      </p:sp>
      <p:sp>
        <p:nvSpPr>
          <p:cNvPr id="3" name="Text 1"/>
          <p:cNvSpPr/>
          <p:nvPr/>
        </p:nvSpPr>
        <p:spPr>
          <a:xfrm>
            <a:off x="782955" y="1761768"/>
            <a:ext cx="13064490" cy="357902"/>
          </a:xfrm>
          <a:prstGeom prst="rect">
            <a:avLst/>
          </a:prstGeom>
          <a:noFill/>
          <a:ln/>
        </p:spPr>
        <p:txBody>
          <a:bodyPr wrap="none" lIns="0" tIns="0" rIns="0" bIns="0" rtlCol="0" anchor="t"/>
          <a:lstStyle/>
          <a:p>
            <a:pPr marL="0" indent="0" algn="l">
              <a:lnSpc>
                <a:spcPts val="2800"/>
              </a:lnSpc>
              <a:buNone/>
            </a:pPr>
            <a:r>
              <a:rPr lang="en-US" sz="1750" b="1" dirty="0">
                <a:solidFill>
                  <a:srgbClr val="D6E5EF"/>
                </a:solidFill>
                <a:latin typeface="Roboto" pitchFamily="34" charset="0"/>
                <a:ea typeface="Roboto" pitchFamily="34" charset="-122"/>
                <a:cs typeface="Roboto" pitchFamily="34" charset="-120"/>
              </a:rPr>
              <a:t>8.1 Marketing Strategies</a:t>
            </a:r>
            <a:endParaRPr lang="en-US" sz="1750" dirty="0"/>
          </a:p>
        </p:txBody>
      </p:sp>
      <p:sp>
        <p:nvSpPr>
          <p:cNvPr id="4" name="Text 2"/>
          <p:cNvSpPr/>
          <p:nvPr/>
        </p:nvSpPr>
        <p:spPr>
          <a:xfrm>
            <a:off x="782955" y="2371249"/>
            <a:ext cx="13064490" cy="357902"/>
          </a:xfrm>
          <a:prstGeom prst="rect">
            <a:avLst/>
          </a:prstGeom>
          <a:noFill/>
          <a:ln/>
        </p:spPr>
        <p:txBody>
          <a:bodyPr wrap="none" lIns="0" tIns="0" rIns="0" bIns="0" rtlCol="0" anchor="t"/>
          <a:lstStyle/>
          <a:p>
            <a:pPr marL="342900" indent="-342900" algn="l">
              <a:lnSpc>
                <a:spcPts val="2800"/>
              </a:lnSpc>
              <a:buSzPct val="100000"/>
              <a:buChar char="•"/>
            </a:pPr>
            <a:r>
              <a:rPr lang="en-US" sz="1750" b="1" dirty="0">
                <a:solidFill>
                  <a:srgbClr val="D6E5EF"/>
                </a:solidFill>
                <a:latin typeface="Roboto" pitchFamily="34" charset="0"/>
                <a:ea typeface="Roboto" pitchFamily="34" charset="-122"/>
                <a:cs typeface="Roboto" pitchFamily="34" charset="-120"/>
              </a:rPr>
              <a:t>Dynamic Pricing</a:t>
            </a:r>
            <a:r>
              <a:rPr lang="en-US" sz="1750" dirty="0">
                <a:solidFill>
                  <a:srgbClr val="D6E5EF"/>
                </a:solidFill>
                <a:latin typeface="Roboto" pitchFamily="34" charset="0"/>
                <a:ea typeface="Roboto" pitchFamily="34" charset="-122"/>
                <a:cs typeface="Roboto" pitchFamily="34" charset="-120"/>
              </a:rPr>
              <a:t>: Use demand patterns to implement surge pricing during peak hours and discounts during off-peak times.</a:t>
            </a:r>
            <a:endParaRPr lang="en-US" sz="1750" dirty="0"/>
          </a:p>
        </p:txBody>
      </p:sp>
      <p:sp>
        <p:nvSpPr>
          <p:cNvPr id="5" name="Text 3"/>
          <p:cNvSpPr/>
          <p:nvPr/>
        </p:nvSpPr>
        <p:spPr>
          <a:xfrm>
            <a:off x="782955" y="2807375"/>
            <a:ext cx="13064490" cy="357902"/>
          </a:xfrm>
          <a:prstGeom prst="rect">
            <a:avLst/>
          </a:prstGeom>
          <a:noFill/>
          <a:ln/>
        </p:spPr>
        <p:txBody>
          <a:bodyPr wrap="none" lIns="0" tIns="0" rIns="0" bIns="0" rtlCol="0" anchor="t"/>
          <a:lstStyle/>
          <a:p>
            <a:pPr marL="342900" indent="-342900" algn="l">
              <a:lnSpc>
                <a:spcPts val="2800"/>
              </a:lnSpc>
              <a:buSzPct val="100000"/>
              <a:buChar char="•"/>
            </a:pPr>
            <a:r>
              <a:rPr lang="en-US" sz="1750" b="1" dirty="0">
                <a:solidFill>
                  <a:srgbClr val="D6E5EF"/>
                </a:solidFill>
                <a:latin typeface="Roboto" pitchFamily="34" charset="0"/>
                <a:ea typeface="Roboto" pitchFamily="34" charset="-122"/>
                <a:cs typeface="Roboto" pitchFamily="34" charset="-120"/>
              </a:rPr>
              <a:t>Location-Based Offers</a:t>
            </a:r>
            <a:r>
              <a:rPr lang="en-US" sz="1750" dirty="0">
                <a:solidFill>
                  <a:srgbClr val="D6E5EF"/>
                </a:solidFill>
                <a:latin typeface="Roboto" pitchFamily="34" charset="0"/>
                <a:ea typeface="Roboto" pitchFamily="34" charset="-122"/>
                <a:cs typeface="Roboto" pitchFamily="34" charset="-120"/>
              </a:rPr>
              <a:t>: Partner with businesses near high-traffic areas like Penn Station for mutual promotions.</a:t>
            </a:r>
            <a:endParaRPr lang="en-US" sz="1750" dirty="0"/>
          </a:p>
        </p:txBody>
      </p:sp>
      <p:sp>
        <p:nvSpPr>
          <p:cNvPr id="6" name="Text 4"/>
          <p:cNvSpPr/>
          <p:nvPr/>
        </p:nvSpPr>
        <p:spPr>
          <a:xfrm>
            <a:off x="782955" y="3416856"/>
            <a:ext cx="13064490" cy="357902"/>
          </a:xfrm>
          <a:prstGeom prst="rect">
            <a:avLst/>
          </a:prstGeom>
          <a:noFill/>
          <a:ln/>
        </p:spPr>
        <p:txBody>
          <a:bodyPr wrap="none" lIns="0" tIns="0" rIns="0" bIns="0" rtlCol="0" anchor="t"/>
          <a:lstStyle/>
          <a:p>
            <a:pPr marL="0" indent="0" algn="l">
              <a:lnSpc>
                <a:spcPts val="2800"/>
              </a:lnSpc>
              <a:buNone/>
            </a:pPr>
            <a:r>
              <a:rPr lang="en-US" sz="1750" b="1" dirty="0">
                <a:solidFill>
                  <a:srgbClr val="D6E5EF"/>
                </a:solidFill>
                <a:latin typeface="Roboto" pitchFamily="34" charset="0"/>
                <a:ea typeface="Roboto" pitchFamily="34" charset="-122"/>
                <a:cs typeface="Roboto" pitchFamily="34" charset="-120"/>
              </a:rPr>
              <a:t>8.2 Customer Retention</a:t>
            </a:r>
            <a:endParaRPr lang="en-US" sz="1750" dirty="0"/>
          </a:p>
        </p:txBody>
      </p:sp>
      <p:sp>
        <p:nvSpPr>
          <p:cNvPr id="7" name="Text 5"/>
          <p:cNvSpPr/>
          <p:nvPr/>
        </p:nvSpPr>
        <p:spPr>
          <a:xfrm>
            <a:off x="782955" y="4026337"/>
            <a:ext cx="13064490" cy="357902"/>
          </a:xfrm>
          <a:prstGeom prst="rect">
            <a:avLst/>
          </a:prstGeom>
          <a:noFill/>
          <a:ln/>
        </p:spPr>
        <p:txBody>
          <a:bodyPr wrap="none" lIns="0" tIns="0" rIns="0" bIns="0" rtlCol="0" anchor="t"/>
          <a:lstStyle/>
          <a:p>
            <a:pPr marL="342900" indent="-342900" algn="l">
              <a:lnSpc>
                <a:spcPts val="2800"/>
              </a:lnSpc>
              <a:buSzPct val="100000"/>
              <a:buChar char="•"/>
            </a:pPr>
            <a:r>
              <a:rPr lang="en-US" sz="1750" b="1" dirty="0">
                <a:solidFill>
                  <a:srgbClr val="D6E5EF"/>
                </a:solidFill>
                <a:latin typeface="Roboto" pitchFamily="34" charset="0"/>
                <a:ea typeface="Roboto" pitchFamily="34" charset="-122"/>
                <a:cs typeface="Roboto" pitchFamily="34" charset="-120"/>
              </a:rPr>
              <a:t>Loyalty Programs</a:t>
            </a:r>
            <a:r>
              <a:rPr lang="en-US" sz="1750" dirty="0">
                <a:solidFill>
                  <a:srgbClr val="D6E5EF"/>
                </a:solidFill>
                <a:latin typeface="Roboto" pitchFamily="34" charset="0"/>
                <a:ea typeface="Roboto" pitchFamily="34" charset="-122"/>
                <a:cs typeface="Roboto" pitchFamily="34" charset="-120"/>
              </a:rPr>
              <a:t>: Reward frequent users with discounts for consistent usage during low-demand periods.</a:t>
            </a:r>
            <a:endParaRPr lang="en-US" sz="1750" dirty="0"/>
          </a:p>
        </p:txBody>
      </p:sp>
      <p:sp>
        <p:nvSpPr>
          <p:cNvPr id="8" name="Text 6"/>
          <p:cNvSpPr/>
          <p:nvPr/>
        </p:nvSpPr>
        <p:spPr>
          <a:xfrm>
            <a:off x="782955" y="4462463"/>
            <a:ext cx="13064490" cy="357902"/>
          </a:xfrm>
          <a:prstGeom prst="rect">
            <a:avLst/>
          </a:prstGeom>
          <a:noFill/>
          <a:ln/>
        </p:spPr>
        <p:txBody>
          <a:bodyPr wrap="none" lIns="0" tIns="0" rIns="0" bIns="0" rtlCol="0" anchor="t"/>
          <a:lstStyle/>
          <a:p>
            <a:pPr marL="342900" indent="-342900" algn="l">
              <a:lnSpc>
                <a:spcPts val="2800"/>
              </a:lnSpc>
              <a:buSzPct val="100000"/>
              <a:buChar char="•"/>
            </a:pPr>
            <a:r>
              <a:rPr lang="en-US" sz="1750" b="1" dirty="0">
                <a:solidFill>
                  <a:srgbClr val="D6E5EF"/>
                </a:solidFill>
                <a:latin typeface="Roboto" pitchFamily="34" charset="0"/>
                <a:ea typeface="Roboto" pitchFamily="34" charset="-122"/>
                <a:cs typeface="Roboto" pitchFamily="34" charset="-120"/>
              </a:rPr>
              <a:t>Personalized Offers</a:t>
            </a:r>
            <a:r>
              <a:rPr lang="en-US" sz="1750" dirty="0">
                <a:solidFill>
                  <a:srgbClr val="D6E5EF"/>
                </a:solidFill>
                <a:latin typeface="Roboto" pitchFamily="34" charset="0"/>
                <a:ea typeface="Roboto" pitchFamily="34" charset="-122"/>
                <a:cs typeface="Roboto" pitchFamily="34" charset="-120"/>
              </a:rPr>
              <a:t>: Leverage data on travel times and payment preferences to create tailored campaigns.</a:t>
            </a:r>
            <a:endParaRPr lang="en-US" sz="1750" dirty="0"/>
          </a:p>
        </p:txBody>
      </p:sp>
      <p:sp>
        <p:nvSpPr>
          <p:cNvPr id="9" name="Text 7"/>
          <p:cNvSpPr/>
          <p:nvPr/>
        </p:nvSpPr>
        <p:spPr>
          <a:xfrm>
            <a:off x="782955" y="5071943"/>
            <a:ext cx="13064490" cy="357902"/>
          </a:xfrm>
          <a:prstGeom prst="rect">
            <a:avLst/>
          </a:prstGeom>
          <a:noFill/>
          <a:ln/>
        </p:spPr>
        <p:txBody>
          <a:bodyPr wrap="none" lIns="0" tIns="0" rIns="0" bIns="0" rtlCol="0" anchor="t"/>
          <a:lstStyle/>
          <a:p>
            <a:pPr marL="0" indent="0" algn="l">
              <a:lnSpc>
                <a:spcPts val="2800"/>
              </a:lnSpc>
              <a:buNone/>
            </a:pPr>
            <a:r>
              <a:rPr lang="en-US" sz="1750" b="1" dirty="0">
                <a:solidFill>
                  <a:srgbClr val="D6E5EF"/>
                </a:solidFill>
                <a:latin typeface="Roboto" pitchFamily="34" charset="0"/>
                <a:ea typeface="Roboto" pitchFamily="34" charset="-122"/>
                <a:cs typeface="Roboto" pitchFamily="34" charset="-120"/>
              </a:rPr>
              <a:t>8.3 Driver Incentives</a:t>
            </a:r>
            <a:endParaRPr lang="en-US" sz="1750" dirty="0"/>
          </a:p>
        </p:txBody>
      </p:sp>
      <p:sp>
        <p:nvSpPr>
          <p:cNvPr id="10" name="Text 8"/>
          <p:cNvSpPr/>
          <p:nvPr/>
        </p:nvSpPr>
        <p:spPr>
          <a:xfrm>
            <a:off x="782955" y="5681424"/>
            <a:ext cx="13064490" cy="357902"/>
          </a:xfrm>
          <a:prstGeom prst="rect">
            <a:avLst/>
          </a:prstGeom>
          <a:noFill/>
          <a:ln/>
        </p:spPr>
        <p:txBody>
          <a:bodyPr wrap="none" lIns="0" tIns="0" rIns="0" bIns="0" rtlCol="0" anchor="t"/>
          <a:lstStyle/>
          <a:p>
            <a:pPr marL="0" indent="0" algn="l">
              <a:lnSpc>
                <a:spcPts val="2800"/>
              </a:lnSpc>
              <a:buNone/>
            </a:pPr>
            <a:r>
              <a:rPr lang="en-US" sz="1750" dirty="0">
                <a:solidFill>
                  <a:srgbClr val="D6E5EF"/>
                </a:solidFill>
                <a:latin typeface="Roboto" pitchFamily="34" charset="0"/>
                <a:ea typeface="Roboto" pitchFamily="34" charset="-122"/>
                <a:cs typeface="Roboto" pitchFamily="34" charset="-120"/>
              </a:rPr>
              <a:t>Offer bonuses for drivers operating during off-peak hours to ensure adequate fleet coverage and reduce wait times.</a:t>
            </a:r>
            <a:endParaRPr lang="en-US" sz="1750" dirty="0"/>
          </a:p>
        </p:txBody>
      </p:sp>
      <p:sp>
        <p:nvSpPr>
          <p:cNvPr id="11" name="Text 9"/>
          <p:cNvSpPr/>
          <p:nvPr/>
        </p:nvSpPr>
        <p:spPr>
          <a:xfrm>
            <a:off x="782955" y="6290905"/>
            <a:ext cx="13064490" cy="357902"/>
          </a:xfrm>
          <a:prstGeom prst="rect">
            <a:avLst/>
          </a:prstGeom>
          <a:noFill/>
          <a:ln/>
        </p:spPr>
        <p:txBody>
          <a:bodyPr wrap="none" lIns="0" tIns="0" rIns="0" bIns="0" rtlCol="0" anchor="t"/>
          <a:lstStyle/>
          <a:p>
            <a:pPr marL="0" indent="0" algn="l">
              <a:lnSpc>
                <a:spcPts val="2800"/>
              </a:lnSpc>
              <a:buNone/>
            </a:pPr>
            <a:r>
              <a:rPr lang="en-US" sz="1750" b="1" dirty="0">
                <a:solidFill>
                  <a:srgbClr val="D6E5EF"/>
                </a:solidFill>
                <a:latin typeface="Roboto" pitchFamily="34" charset="0"/>
                <a:ea typeface="Roboto" pitchFamily="34" charset="-122"/>
                <a:cs typeface="Roboto" pitchFamily="34" charset="-120"/>
              </a:rPr>
              <a:t>8.4 Long-Term Goals</a:t>
            </a:r>
            <a:endParaRPr lang="en-US" sz="1750" dirty="0"/>
          </a:p>
        </p:txBody>
      </p:sp>
      <p:sp>
        <p:nvSpPr>
          <p:cNvPr id="12" name="Text 10"/>
          <p:cNvSpPr/>
          <p:nvPr/>
        </p:nvSpPr>
        <p:spPr>
          <a:xfrm>
            <a:off x="782955" y="6900386"/>
            <a:ext cx="13064490" cy="715804"/>
          </a:xfrm>
          <a:prstGeom prst="rect">
            <a:avLst/>
          </a:prstGeom>
          <a:noFill/>
          <a:ln/>
        </p:spPr>
        <p:txBody>
          <a:bodyPr wrap="square" lIns="0" tIns="0" rIns="0" bIns="0" rtlCol="0" anchor="t"/>
          <a:lstStyle/>
          <a:p>
            <a:pPr marL="0" indent="0" algn="l">
              <a:lnSpc>
                <a:spcPts val="2800"/>
              </a:lnSpc>
              <a:buNone/>
            </a:pPr>
            <a:r>
              <a:rPr lang="en-US" sz="1750" dirty="0">
                <a:solidFill>
                  <a:srgbClr val="D6E5EF"/>
                </a:solidFill>
                <a:latin typeface="Roboto" pitchFamily="34" charset="0"/>
                <a:ea typeface="Roboto" pitchFamily="34" charset="-122"/>
                <a:cs typeface="Roboto" pitchFamily="34" charset="-120"/>
              </a:rPr>
              <a:t>Develop strategies to educate and attract customers to eco-friendly rides. Utilize subscription-based models for frequent travelers to ensure consistent revenue streams.</a:t>
            </a:r>
            <a:endParaRPr lang="en-US" sz="1750" dirty="0"/>
          </a:p>
        </p:txBody>
      </p:sp>
      <p:sp>
        <p:nvSpPr>
          <p:cNvPr id="13" name="Rectangle 12">
            <a:extLst>
              <a:ext uri="{FF2B5EF4-FFF2-40B4-BE49-F238E27FC236}">
                <a16:creationId xmlns:a16="http://schemas.microsoft.com/office/drawing/2014/main" id="{6D31CB59-8CF6-C5F6-8BCA-7407DF3691D1}"/>
              </a:ext>
            </a:extLst>
          </p:cNvPr>
          <p:cNvSpPr/>
          <p:nvPr/>
        </p:nvSpPr>
        <p:spPr>
          <a:xfrm>
            <a:off x="1" y="7614404"/>
            <a:ext cx="14564412" cy="615196"/>
          </a:xfrm>
          <a:prstGeom prst="rect">
            <a:avLst/>
          </a:prstGeom>
          <a:solidFill>
            <a:schemeClr val="tx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105</TotalTime>
  <Words>815</Words>
  <Application>Microsoft Office PowerPoint</Application>
  <PresentationFormat>Custom</PresentationFormat>
  <Paragraphs>70</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Roboto</vt:lpstr>
      <vt:lpstr>Roboto Slab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Ms0689</cp:lastModifiedBy>
  <cp:revision>3</cp:revision>
  <dcterms:created xsi:type="dcterms:W3CDTF">2025-04-04T09:06:20Z</dcterms:created>
  <dcterms:modified xsi:type="dcterms:W3CDTF">2025-04-04T11:12:44Z</dcterms:modified>
</cp:coreProperties>
</file>